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76" r:id="rId9"/>
    <p:sldId id="277" r:id="rId10"/>
    <p:sldId id="264" r:id="rId11"/>
    <p:sldId id="278" r:id="rId12"/>
    <p:sldId id="265" r:id="rId13"/>
    <p:sldId id="279" r:id="rId14"/>
    <p:sldId id="266" r:id="rId15"/>
    <p:sldId id="267" r:id="rId16"/>
    <p:sldId id="268" r:id="rId17"/>
    <p:sldId id="269" r:id="rId18"/>
    <p:sldId id="270" r:id="rId19"/>
    <p:sldId id="271" r:id="rId20"/>
    <p:sldId id="272" r:id="rId21"/>
    <p:sldId id="282" r:id="rId22"/>
    <p:sldId id="281" r:id="rId23"/>
    <p:sldId id="280" r:id="rId24"/>
    <p:sldId id="283" r:id="rId25"/>
    <p:sldId id="273" r:id="rId26"/>
    <p:sldId id="274" r:id="rId27"/>
    <p:sldId id="275" r:id="rId2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7" d="100"/>
          <a:sy n="137" d="100"/>
        </p:scale>
        <p:origin x="786" y="28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tmp>
</file>

<file path=ppt/media/image11.jpeg>
</file>

<file path=ppt/media/image12.png>
</file>

<file path=ppt/media/image13.png>
</file>

<file path=ppt/media/image14.png>
</file>

<file path=ppt/media/image15.tmp>
</file>

<file path=ppt/media/image2.png>
</file>

<file path=ppt/media/image3.png>
</file>

<file path=ppt/media/image4.png>
</file>

<file path=ppt/media/image5.png>
</file>

<file path=ppt/media/image6.png>
</file>

<file path=ppt/media/image7.png>
</file>

<file path=ppt/media/image8.pn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23f1b7a325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23f1b7a325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23f1b7a325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23f1b7a325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23f1b7a32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23f1b7a32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23f1b7a325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23f1b7a325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23f1b7a325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23f1b7a325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23f1b7a325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23f1b7a325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23f1b7a325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23f1b7a325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23f1b7a325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23f1b7a325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23f1b7a325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23f1b7a325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54062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23f1b7a325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23f1b7a325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930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23f1b7a32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23f1b7a32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23f1b7a325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23f1b7a325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22639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23f1b7a325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23f1b7a325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23f1b7a325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23f1b7a325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23f1b7a325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23f1b7a325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123f1b7a325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123f1b7a32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23f1b7a32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23f1b7a32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23f1b7a325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23f1b7a325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23f1b7a325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23f1b7a325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23f1b7a325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23f1b7a325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23f1b7a325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23f1b7a325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23f1b7a325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23f1b7a325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9396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3">
            <a:alphaModFix/>
          </a:blip>
          <a:stretch>
            <a:fillRect/>
          </a:stretch>
        </p:blipFill>
        <p:spPr>
          <a:xfrm>
            <a:off x="7351469" y="-213775"/>
            <a:ext cx="1900530" cy="136624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chandrikadeb7/Face-Mask-Detection"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hyperlink" Target="https://ieeexplore.ieee.org/document/9342585" TargetMode="External"/><Relationship Id="rId5" Type="http://schemas.openxmlformats.org/officeDocument/2006/relationships/hyperlink" Target="https://www.tensorflow.org/tutorials/images/transfer_learning" TargetMode="External"/><Relationship Id="rId4" Type="http://schemas.openxmlformats.org/officeDocument/2006/relationships/hyperlink" Target="https://www.pyimagesearch.co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3"/>
          <p:cNvSpPr txBox="1">
            <a:spLocks noGrp="1"/>
          </p:cNvSpPr>
          <p:nvPr>
            <p:ph type="ctrTitle"/>
          </p:nvPr>
        </p:nvSpPr>
        <p:spPr>
          <a:xfrm>
            <a:off x="311708" y="1291500"/>
            <a:ext cx="8520600" cy="2052600"/>
          </a:xfrm>
          <a:prstGeom prst="rect">
            <a:avLst/>
          </a:prstGeom>
        </p:spPr>
        <p:txBody>
          <a:bodyPr spcFirstLastPara="1" wrap="square" lIns="91425" tIns="91425" rIns="91425" bIns="91425" anchor="b" anchorCtr="0">
            <a:noAutofit/>
          </a:bodyPr>
          <a:lstStyle/>
          <a:p>
            <a:pPr marL="152400" lvl="0" indent="0" algn="ctr" rtl="0">
              <a:lnSpc>
                <a:spcPct val="115000"/>
              </a:lnSpc>
              <a:spcBef>
                <a:spcPts val="0"/>
              </a:spcBef>
              <a:spcAft>
                <a:spcPts val="0"/>
              </a:spcAft>
              <a:buNone/>
            </a:pPr>
            <a:r>
              <a:rPr lang="en" sz="1600" b="1" dirty="0">
                <a:solidFill>
                  <a:srgbClr val="424242"/>
                </a:solidFill>
              </a:rPr>
              <a:t>SCHOOL OF  COMPUTING</a:t>
            </a:r>
            <a:endParaRPr sz="1600" b="1" dirty="0">
              <a:solidFill>
                <a:srgbClr val="424242"/>
              </a:solidFill>
            </a:endParaRPr>
          </a:p>
          <a:p>
            <a:pPr marL="0" lvl="0" indent="0" algn="ctr" rtl="0">
              <a:lnSpc>
                <a:spcPct val="115000"/>
              </a:lnSpc>
              <a:spcBef>
                <a:spcPts val="100"/>
              </a:spcBef>
              <a:spcAft>
                <a:spcPts val="0"/>
              </a:spcAft>
              <a:buNone/>
            </a:pPr>
            <a:r>
              <a:rPr lang="en" sz="1600" b="1" dirty="0">
                <a:solidFill>
                  <a:srgbClr val="424242"/>
                </a:solidFill>
              </a:rPr>
              <a:t>DEPARTMENT OF COMPUTER SCIENCE &amp; ENGINEERING</a:t>
            </a:r>
            <a:endParaRPr sz="1600" b="1" dirty="0">
              <a:solidFill>
                <a:srgbClr val="424242"/>
              </a:solidFill>
            </a:endParaRPr>
          </a:p>
          <a:p>
            <a:pPr marL="0" lvl="0" indent="0" algn="ctr" rtl="0">
              <a:lnSpc>
                <a:spcPct val="115000"/>
              </a:lnSpc>
              <a:spcBef>
                <a:spcPts val="100"/>
              </a:spcBef>
              <a:spcAft>
                <a:spcPts val="0"/>
              </a:spcAft>
              <a:buNone/>
            </a:pPr>
            <a:endParaRPr sz="1600" b="1" dirty="0">
              <a:solidFill>
                <a:srgbClr val="424242"/>
              </a:solidFill>
            </a:endParaRPr>
          </a:p>
          <a:p>
            <a:pPr marL="2438400" marR="2654300" lvl="0" indent="0" algn="ctr" rtl="0">
              <a:lnSpc>
                <a:spcPct val="131000"/>
              </a:lnSpc>
              <a:spcBef>
                <a:spcPts val="0"/>
              </a:spcBef>
              <a:spcAft>
                <a:spcPts val="0"/>
              </a:spcAft>
              <a:buNone/>
            </a:pPr>
            <a:r>
              <a:rPr lang="en" sz="1600" b="1" dirty="0">
                <a:solidFill>
                  <a:srgbClr val="3C4043"/>
                </a:solidFill>
                <a:highlight>
                  <a:srgbClr val="FFFFFF"/>
                </a:highlight>
              </a:rPr>
              <a:t>18CSC305J</a:t>
            </a:r>
            <a:br>
              <a:rPr lang="en" sz="1600" b="1" dirty="0">
                <a:solidFill>
                  <a:srgbClr val="3C4043"/>
                </a:solidFill>
                <a:highlight>
                  <a:srgbClr val="FFFFFF"/>
                </a:highlight>
              </a:rPr>
            </a:br>
            <a:r>
              <a:rPr lang="en" sz="1600" b="1" dirty="0">
                <a:solidFill>
                  <a:srgbClr val="3C4043"/>
                </a:solidFill>
                <a:highlight>
                  <a:srgbClr val="FFFFFF"/>
                </a:highlight>
              </a:rPr>
              <a:t>Artificial Intelligence</a:t>
            </a:r>
            <a:r>
              <a:rPr lang="en" sz="1600" b="1" dirty="0">
                <a:solidFill>
                  <a:srgbClr val="424242"/>
                </a:solidFill>
              </a:rPr>
              <a:t> </a:t>
            </a:r>
            <a:endParaRPr sz="1600" b="1" dirty="0">
              <a:solidFill>
                <a:srgbClr val="424242"/>
              </a:solidFill>
            </a:endParaRPr>
          </a:p>
          <a:p>
            <a:pPr marL="2438400" marR="2654300" lvl="0" indent="0" algn="ctr" rtl="0">
              <a:lnSpc>
                <a:spcPct val="131000"/>
              </a:lnSpc>
              <a:spcBef>
                <a:spcPts val="0"/>
              </a:spcBef>
              <a:spcAft>
                <a:spcPts val="0"/>
              </a:spcAft>
              <a:buNone/>
            </a:pPr>
            <a:r>
              <a:rPr lang="en" sz="1600" b="1" dirty="0">
                <a:solidFill>
                  <a:srgbClr val="424242"/>
                </a:solidFill>
              </a:rPr>
              <a:t>6th SEMESTER MINI PROJECT</a:t>
            </a:r>
            <a:endParaRPr sz="1600" b="1" dirty="0">
              <a:solidFill>
                <a:srgbClr val="424242"/>
              </a:solidFill>
            </a:endParaRPr>
          </a:p>
          <a:p>
            <a:pPr marL="0" marR="12700" lvl="0" indent="0" algn="ctr" rtl="0">
              <a:lnSpc>
                <a:spcPct val="257272"/>
              </a:lnSpc>
              <a:spcBef>
                <a:spcPts val="700"/>
              </a:spcBef>
              <a:spcAft>
                <a:spcPts val="0"/>
              </a:spcAft>
              <a:buNone/>
            </a:pPr>
            <a:r>
              <a:rPr lang="en" sz="2000" b="1" u="sng" dirty="0">
                <a:solidFill>
                  <a:srgbClr val="424242"/>
                </a:solidFill>
              </a:rPr>
              <a:t>FACE MASK DETECTION </a:t>
            </a:r>
            <a:endParaRPr sz="2000" b="1" u="sng" dirty="0">
              <a:solidFill>
                <a:srgbClr val="424242"/>
              </a:solidFill>
            </a:endParaRPr>
          </a:p>
          <a:p>
            <a:pPr marL="0" lvl="0" indent="0" algn="ctr" rtl="0">
              <a:spcBef>
                <a:spcPts val="0"/>
              </a:spcBef>
              <a:spcAft>
                <a:spcPts val="0"/>
              </a:spcAft>
              <a:buNone/>
            </a:pPr>
            <a:endParaRPr sz="600" dirty="0"/>
          </a:p>
        </p:txBody>
      </p:sp>
      <p:sp>
        <p:nvSpPr>
          <p:cNvPr id="5" name="object 4">
            <a:extLst>
              <a:ext uri="{FF2B5EF4-FFF2-40B4-BE49-F238E27FC236}">
                <a16:creationId xmlns:a16="http://schemas.microsoft.com/office/drawing/2014/main" id="{B9758D24-C8C4-46AC-A1A1-F2507B28AB6D}"/>
              </a:ext>
            </a:extLst>
          </p:cNvPr>
          <p:cNvSpPr txBox="1"/>
          <p:nvPr/>
        </p:nvSpPr>
        <p:spPr>
          <a:xfrm>
            <a:off x="1224413" y="3254673"/>
            <a:ext cx="3476614" cy="684803"/>
          </a:xfrm>
          <a:prstGeom prst="rect">
            <a:avLst/>
          </a:prstGeom>
        </p:spPr>
        <p:txBody>
          <a:bodyPr vert="horz" wrap="square" lIns="0" tIns="12700" rIns="0" bIns="0" rtlCol="0">
            <a:spAutoFit/>
          </a:bodyPr>
          <a:lstStyle/>
          <a:p>
            <a:pPr marL="12700">
              <a:spcBef>
                <a:spcPts val="100"/>
              </a:spcBef>
            </a:pPr>
            <a:r>
              <a:rPr lang="en-US" sz="1400" b="1" spc="-50" dirty="0">
                <a:latin typeface="Times New Roman"/>
                <a:cs typeface="Times New Roman"/>
              </a:rPr>
              <a:t>SUPERVISED BY:</a:t>
            </a:r>
          </a:p>
          <a:p>
            <a:pPr marL="12700">
              <a:spcBef>
                <a:spcPts val="100"/>
              </a:spcBef>
            </a:pPr>
            <a:r>
              <a:rPr lang="en-IN" i="0" dirty="0" err="1">
                <a:solidFill>
                  <a:srgbClr val="000000"/>
                </a:solidFill>
                <a:effectLst/>
                <a:latin typeface="Lato" panose="020B0604020202020204" pitchFamily="34" charset="0"/>
              </a:rPr>
              <a:t>Dr.K.Deeba</a:t>
            </a:r>
            <a:endParaRPr lang="en-IN" sz="1400" spc="-50" dirty="0">
              <a:latin typeface="Times New Roman"/>
              <a:cs typeface="Times New Roman"/>
            </a:endParaRPr>
          </a:p>
          <a:p>
            <a:pPr marL="12700">
              <a:spcBef>
                <a:spcPts val="100"/>
              </a:spcBef>
            </a:pPr>
            <a:r>
              <a:rPr lang="en-IN" sz="1400" spc="-50" dirty="0">
                <a:latin typeface="Times New Roman"/>
                <a:cs typeface="Times New Roman"/>
              </a:rPr>
              <a:t>Associate Professor</a:t>
            </a:r>
            <a:endParaRPr sz="1400" dirty="0">
              <a:latin typeface="Times New Roman"/>
              <a:cs typeface="Times New Roman"/>
            </a:endParaRPr>
          </a:p>
        </p:txBody>
      </p:sp>
      <p:sp>
        <p:nvSpPr>
          <p:cNvPr id="6" name="TextBox 5">
            <a:extLst>
              <a:ext uri="{FF2B5EF4-FFF2-40B4-BE49-F238E27FC236}">
                <a16:creationId xmlns:a16="http://schemas.microsoft.com/office/drawing/2014/main" id="{44AED15D-0BAC-4DDB-89C3-459E3647341B}"/>
              </a:ext>
            </a:extLst>
          </p:cNvPr>
          <p:cNvSpPr txBox="1"/>
          <p:nvPr/>
        </p:nvSpPr>
        <p:spPr>
          <a:xfrm>
            <a:off x="5613732" y="3139627"/>
            <a:ext cx="3667773" cy="1169551"/>
          </a:xfrm>
          <a:prstGeom prst="rect">
            <a:avLst/>
          </a:prstGeom>
          <a:noFill/>
        </p:spPr>
        <p:txBody>
          <a:bodyPr wrap="square" rtlCol="0">
            <a:spAutoFit/>
          </a:bodyPr>
          <a:lstStyle/>
          <a:p>
            <a:pPr marL="0" lvl="0" indent="0" algn="l" rtl="0">
              <a:spcBef>
                <a:spcPts val="0"/>
              </a:spcBef>
              <a:spcAft>
                <a:spcPts val="0"/>
              </a:spcAft>
              <a:buNone/>
            </a:pPr>
            <a:r>
              <a:rPr lang="en-IN" sz="1400" b="1" dirty="0">
                <a:latin typeface="Times New Roman" panose="02020603050405020304" pitchFamily="18" charset="0"/>
                <a:cs typeface="Times New Roman" panose="02020603050405020304" pitchFamily="18" charset="0"/>
              </a:rPr>
              <a:t>PRESENTED BY:</a:t>
            </a:r>
          </a:p>
          <a:p>
            <a:r>
              <a:rPr lang="en-IN" dirty="0">
                <a:latin typeface="Times New Roman" panose="02020603050405020304" pitchFamily="18" charset="0"/>
                <a:cs typeface="Times New Roman" panose="02020603050405020304" pitchFamily="18" charset="0"/>
              </a:rPr>
              <a:t>IKLASH KHAN - RA2011003011391</a:t>
            </a:r>
          </a:p>
          <a:p>
            <a:r>
              <a:rPr lang="en-IN" dirty="0">
                <a:latin typeface="Times New Roman" panose="02020603050405020304" pitchFamily="18" charset="0"/>
                <a:cs typeface="Times New Roman" panose="02020603050405020304" pitchFamily="18" charset="0"/>
              </a:rPr>
              <a:t>SIDDHARTH SINGH - RA2011003011391</a:t>
            </a:r>
          </a:p>
          <a:p>
            <a:r>
              <a:rPr lang="en-IN" dirty="0">
                <a:latin typeface="Times New Roman" panose="02020603050405020304" pitchFamily="18" charset="0"/>
                <a:cs typeface="Times New Roman" panose="02020603050405020304" pitchFamily="18" charset="0"/>
              </a:rPr>
              <a:t>VICKY KUMAR - RA2011003011391</a:t>
            </a:r>
          </a:p>
          <a:p>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816600" y="444760"/>
            <a:ext cx="6693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t>Libraries Required</a:t>
            </a:r>
            <a:endParaRPr u="sng" dirty="0"/>
          </a:p>
        </p:txBody>
      </p:sp>
      <p:sp>
        <p:nvSpPr>
          <p:cNvPr id="103" name="Google Shape;103;p21"/>
          <p:cNvSpPr txBox="1">
            <a:spLocks noGrp="1"/>
          </p:cNvSpPr>
          <p:nvPr>
            <p:ph type="body" idx="1"/>
          </p:nvPr>
        </p:nvSpPr>
        <p:spPr>
          <a:xfrm>
            <a:off x="740973" y="1134881"/>
            <a:ext cx="5757300" cy="2855100"/>
          </a:xfrm>
          <a:prstGeom prst="rect">
            <a:avLst/>
          </a:prstGeom>
        </p:spPr>
        <p:txBody>
          <a:bodyPr spcFirstLastPara="1" wrap="square" lIns="91425" tIns="91425" rIns="91425" bIns="91425" anchor="t" anchorCtr="0">
            <a:noAutofit/>
          </a:bodyPr>
          <a:lstStyle/>
          <a:p>
            <a:pPr lvl="0"/>
            <a:r>
              <a:rPr lang="en-GB" sz="1400" dirty="0" err="1"/>
              <a:t>tensorflow</a:t>
            </a:r>
            <a:r>
              <a:rPr lang="en-GB" sz="1400" dirty="0"/>
              <a:t>&gt;=2.5.0*</a:t>
            </a:r>
          </a:p>
          <a:p>
            <a:pPr lvl="0"/>
            <a:r>
              <a:rPr lang="en-GB" sz="1400" dirty="0" err="1"/>
              <a:t>keras</a:t>
            </a:r>
            <a:r>
              <a:rPr lang="en-GB" sz="1400" dirty="0"/>
              <a:t>==2.4.3</a:t>
            </a:r>
          </a:p>
          <a:p>
            <a:pPr lvl="0"/>
            <a:r>
              <a:rPr lang="en-GB" sz="1400" dirty="0" err="1"/>
              <a:t>imutils</a:t>
            </a:r>
            <a:r>
              <a:rPr lang="en-GB" sz="1400" dirty="0"/>
              <a:t>==0.5.4</a:t>
            </a:r>
          </a:p>
          <a:p>
            <a:pPr lvl="0"/>
            <a:r>
              <a:rPr lang="en-GB" sz="1400" dirty="0" err="1"/>
              <a:t>numpy</a:t>
            </a:r>
            <a:r>
              <a:rPr lang="en-GB" sz="1400" dirty="0"/>
              <a:t>==1.19.5</a:t>
            </a:r>
          </a:p>
          <a:p>
            <a:pPr lvl="0"/>
            <a:r>
              <a:rPr lang="en-GB" sz="1400" dirty="0" err="1"/>
              <a:t>opencv</a:t>
            </a:r>
            <a:r>
              <a:rPr lang="en-GB" sz="1400" dirty="0"/>
              <a:t>-python&gt;=4.2.0.32</a:t>
            </a:r>
          </a:p>
          <a:p>
            <a:pPr lvl="0"/>
            <a:r>
              <a:rPr lang="en-GB" sz="1400" dirty="0" err="1"/>
              <a:t>matplotlib</a:t>
            </a:r>
            <a:r>
              <a:rPr lang="en-GB" sz="1400" dirty="0"/>
              <a:t>==3.4.1</a:t>
            </a:r>
          </a:p>
          <a:p>
            <a:pPr lvl="0"/>
            <a:r>
              <a:rPr lang="en-GB" sz="1400" dirty="0" err="1"/>
              <a:t>argparse</a:t>
            </a:r>
            <a:r>
              <a:rPr lang="en-GB" sz="1400" dirty="0"/>
              <a:t>==1.4.0</a:t>
            </a:r>
          </a:p>
          <a:p>
            <a:pPr lvl="0"/>
            <a:r>
              <a:rPr lang="en-GB" sz="1400" dirty="0" err="1"/>
              <a:t>scipy</a:t>
            </a:r>
            <a:r>
              <a:rPr lang="en-GB" sz="1400" dirty="0"/>
              <a:t>==1.6.2</a:t>
            </a:r>
          </a:p>
          <a:p>
            <a:pPr lvl="0"/>
            <a:r>
              <a:rPr lang="en-GB" sz="1400" dirty="0" err="1"/>
              <a:t>scikit</a:t>
            </a:r>
            <a:r>
              <a:rPr lang="en-GB" sz="1400" dirty="0"/>
              <a:t>-learn==0.24.1</a:t>
            </a:r>
          </a:p>
          <a:p>
            <a:pPr lvl="0"/>
            <a:r>
              <a:rPr lang="en-GB" sz="1400" dirty="0"/>
              <a:t>pillow&gt;=8.3.2</a:t>
            </a:r>
          </a:p>
          <a:p>
            <a:pPr lvl="0"/>
            <a:r>
              <a:rPr lang="en-GB" sz="1400" dirty="0" err="1"/>
              <a:t>streamlit</a:t>
            </a:r>
            <a:r>
              <a:rPr lang="en-GB" sz="1400" dirty="0"/>
              <a:t>==0.79.0</a:t>
            </a:r>
          </a:p>
          <a:p>
            <a:pPr lvl="0"/>
            <a:r>
              <a:rPr lang="en-GB" sz="1400" dirty="0" err="1"/>
              <a:t>onnx</a:t>
            </a:r>
            <a:r>
              <a:rPr lang="en-GB" sz="1400" dirty="0"/>
              <a:t>==1.10.1</a:t>
            </a:r>
          </a:p>
          <a:p>
            <a:pPr lvl="0"/>
            <a:r>
              <a:rPr lang="en-GB" sz="1400" dirty="0"/>
              <a:t>tf2onnx==1.9.3</a:t>
            </a:r>
            <a:endParaRPr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126071" y="2020636"/>
            <a:ext cx="8660420" cy="129320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u="sng" dirty="0"/>
              <a:t>Architecture and Design </a:t>
            </a:r>
            <a:endParaRPr sz="3600" u="sng" dirty="0"/>
          </a:p>
        </p:txBody>
      </p:sp>
    </p:spTree>
    <p:extLst>
      <p:ext uri="{BB962C8B-B14F-4D97-AF65-F5344CB8AC3E}">
        <p14:creationId xmlns:p14="http://schemas.microsoft.com/office/powerpoint/2010/main" val="19264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26" name="Picture 2" descr="https://929687.smushcdn.com/2633864/wp-content/uploads/2020/04/face_mask_detection_phases.png?size=500x450&amp;lossy=1&amp;strip=1&amp;webp=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4383" y="178788"/>
            <a:ext cx="3942038" cy="4233749"/>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108;p22"/>
          <p:cNvSpPr txBox="1">
            <a:spLocks noGrp="1"/>
          </p:cNvSpPr>
          <p:nvPr>
            <p:ph type="title"/>
          </p:nvPr>
        </p:nvSpPr>
        <p:spPr>
          <a:xfrm>
            <a:off x="835216" y="4350132"/>
            <a:ext cx="6900372" cy="572700"/>
          </a:xfrm>
          <a:prstGeom prst="rect">
            <a:avLst/>
          </a:prstGeom>
        </p:spPr>
        <p:txBody>
          <a:bodyPr spcFirstLastPara="1" wrap="square" lIns="91425" tIns="91425" rIns="91425" bIns="91425" anchor="t" anchorCtr="0">
            <a:noAutofit/>
          </a:bodyPr>
          <a:lstStyle/>
          <a:p>
            <a:pPr lvl="0" algn="ctr"/>
            <a:r>
              <a:rPr lang="en-US" sz="1200" dirty="0"/>
              <a:t>Phases and individual steps for building a COVID-19 face mask detector with computer vision and deep learning using Python, </a:t>
            </a:r>
            <a:r>
              <a:rPr lang="en-US" sz="1200" dirty="0" err="1"/>
              <a:t>OpenCV</a:t>
            </a:r>
            <a:r>
              <a:rPr lang="en-US" sz="1200" dirty="0"/>
              <a:t>, and </a:t>
            </a:r>
            <a:r>
              <a:rPr lang="en-US" sz="1200" dirty="0" err="1"/>
              <a:t>TensorFlow</a:t>
            </a:r>
            <a:r>
              <a:rPr lang="en-US" sz="1200" dirty="0"/>
              <a:t>/</a:t>
            </a:r>
            <a:r>
              <a:rPr lang="en-US" sz="1200" dirty="0" err="1"/>
              <a:t>Keras</a:t>
            </a:r>
            <a:r>
              <a:rPr lang="en-US" sz="1200" dirty="0"/>
              <a:t>.</a:t>
            </a:r>
            <a:endParaRPr sz="1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66701" y="856842"/>
            <a:ext cx="8520600" cy="3416400"/>
          </a:xfrm>
        </p:spPr>
        <p:txBody>
          <a:bodyPr/>
          <a:lstStyle/>
          <a:p>
            <a:pPr marL="114300" indent="0">
              <a:buNone/>
            </a:pPr>
            <a:r>
              <a:rPr lang="en-US" dirty="0"/>
              <a:t>In order to train a custom face mask detector, we need to break our project into two distinct phases, each with its own respective sub-steps:</a:t>
            </a:r>
          </a:p>
          <a:p>
            <a:pPr marL="114300" indent="0">
              <a:buNone/>
            </a:pPr>
            <a:endParaRPr lang="en-US" dirty="0"/>
          </a:p>
          <a:p>
            <a:r>
              <a:rPr lang="en-US" b="1" dirty="0"/>
              <a:t>Training:</a:t>
            </a:r>
            <a:r>
              <a:rPr lang="en-US" dirty="0"/>
              <a:t> Here we’ll focus on loading our face mask detection dataset from disk, training a model (using </a:t>
            </a:r>
            <a:r>
              <a:rPr lang="en-US" dirty="0" err="1"/>
              <a:t>Keras</a:t>
            </a:r>
            <a:r>
              <a:rPr lang="en-US" dirty="0"/>
              <a:t>/</a:t>
            </a:r>
            <a:r>
              <a:rPr lang="en-US" dirty="0" err="1"/>
              <a:t>TensorFlow</a:t>
            </a:r>
            <a:r>
              <a:rPr lang="en-US" dirty="0"/>
              <a:t>) on this dataset, and then serializing the face mask detector to disk.</a:t>
            </a:r>
          </a:p>
          <a:p>
            <a:endParaRPr lang="en-US" dirty="0"/>
          </a:p>
          <a:p>
            <a:r>
              <a:rPr lang="en-US" b="1" dirty="0"/>
              <a:t>Deployment:</a:t>
            </a:r>
            <a:r>
              <a:rPr lang="en-US" dirty="0"/>
              <a:t> Once the face mask detector is trained, we can then move on to loading the mask detector, performing face detection, and then classifying each face as </a:t>
            </a:r>
            <a:r>
              <a:rPr lang="en-US" dirty="0" err="1"/>
              <a:t>with_mask</a:t>
            </a:r>
            <a:r>
              <a:rPr lang="en-US" dirty="0"/>
              <a:t> or </a:t>
            </a:r>
            <a:r>
              <a:rPr lang="en-US" dirty="0" err="1"/>
              <a:t>without_mask</a:t>
            </a:r>
            <a:endParaRPr lang="en-US" dirty="0"/>
          </a:p>
          <a:p>
            <a:endParaRPr lang="en-GB" dirty="0"/>
          </a:p>
        </p:txBody>
      </p:sp>
    </p:spTree>
    <p:extLst>
      <p:ext uri="{BB962C8B-B14F-4D97-AF65-F5344CB8AC3E}">
        <p14:creationId xmlns:p14="http://schemas.microsoft.com/office/powerpoint/2010/main" val="40538017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311700" y="1189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2100" dirty="0"/>
              <a:t>Model Training code</a:t>
            </a:r>
            <a:endParaRPr sz="2100"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0225" t="12564" r="17970" b="3892"/>
          <a:stretch/>
        </p:blipFill>
        <p:spPr>
          <a:xfrm>
            <a:off x="1423164" y="632518"/>
            <a:ext cx="6297672" cy="412151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a:off x="311700" y="1189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t>Epochs for better accuracy</a:t>
            </a:r>
            <a:endParaRPr sz="2100"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384" t="23659" r="37218" b="5363"/>
          <a:stretch/>
        </p:blipFill>
        <p:spPr>
          <a:xfrm>
            <a:off x="1667070" y="776896"/>
            <a:ext cx="5809859" cy="390510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5"/>
          <p:cNvSpPr txBox="1">
            <a:spLocks noGrp="1"/>
          </p:cNvSpPr>
          <p:nvPr>
            <p:ph type="title"/>
          </p:nvPr>
        </p:nvSpPr>
        <p:spPr>
          <a:xfrm>
            <a:off x="311700" y="46271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t>Result of the Training </a:t>
            </a:r>
            <a:endParaRPr sz="2100" dirty="0"/>
          </a:p>
        </p:txBody>
      </p:sp>
      <p:pic>
        <p:nvPicPr>
          <p:cNvPr id="3074" name="Picture 2" descr="https://github.com/chandrikadeb7/Face-Mask-Detection/raw/master/Readme_images/Screenshot%202020-06-01%20at%209.48.27%20PM.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9174" y="1915599"/>
            <a:ext cx="6165652" cy="237451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3"/>
          <p:cNvSpPr>
            <a:spLocks noChangeArrowheads="1"/>
          </p:cNvSpPr>
          <p:nvPr/>
        </p:nvSpPr>
        <p:spPr bwMode="auto">
          <a:xfrm>
            <a:off x="1106904" y="1161350"/>
            <a:ext cx="7658959" cy="6840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24292F"/>
                </a:solidFill>
                <a:effectLst/>
                <a:latin typeface="-apple-system"/>
              </a:rPr>
              <a:t>Our model gave 98% accuracy for Face Mask Detection after training via </a:t>
            </a:r>
            <a:r>
              <a:rPr kumimoji="0" lang="en-US" altLang="en-US" sz="1000" b="1" i="0" u="none" strike="noStrike" cap="none" normalizeH="0" baseline="0" dirty="0" err="1">
                <a:ln>
                  <a:noFill/>
                </a:ln>
                <a:solidFill>
                  <a:srgbClr val="24292F"/>
                </a:solidFill>
                <a:effectLst/>
                <a:latin typeface="ui-monospace"/>
              </a:rPr>
              <a:t>tensorflow-gpu</a:t>
            </a:r>
            <a:r>
              <a:rPr kumimoji="0" lang="en-US" altLang="en-US" sz="1000" b="1" i="0" u="none" strike="noStrike" cap="none" normalizeH="0" baseline="0" dirty="0">
                <a:ln>
                  <a:noFill/>
                </a:ln>
                <a:solidFill>
                  <a:srgbClr val="24292F"/>
                </a:solidFill>
                <a:effectLst/>
                <a:latin typeface="ui-monospace"/>
              </a:rPr>
              <a:t>==2.5.0</a:t>
            </a:r>
            <a:endParaRPr kumimoji="0" lang="en-US" altLang="en-US" sz="1200" b="1" i="0" u="none" strike="noStrike" cap="none" normalizeH="0" baseline="0" dirty="0">
              <a:ln>
                <a:noFill/>
              </a:ln>
              <a:solidFill>
                <a:srgbClr val="24292F"/>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6"/>
          <p:cNvSpPr txBox="1">
            <a:spLocks noGrp="1"/>
          </p:cNvSpPr>
          <p:nvPr>
            <p:ph type="title"/>
          </p:nvPr>
        </p:nvSpPr>
        <p:spPr>
          <a:xfrm>
            <a:off x="311700" y="31485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t>Accuracy/Loss Training curve plot</a:t>
            </a:r>
            <a:endParaRPr sz="2100" dirty="0"/>
          </a:p>
        </p:txBody>
      </p:sp>
      <p:pic>
        <p:nvPicPr>
          <p:cNvPr id="4098" name="Picture 2" descr="https://github.com/chandrikadeb7/Face-Mask-Detection/raw/master/plo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5940" y="976932"/>
            <a:ext cx="4992120" cy="361569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7"/>
          <p:cNvSpPr txBox="1">
            <a:spLocks noGrp="1"/>
          </p:cNvSpPr>
          <p:nvPr>
            <p:ph type="title"/>
          </p:nvPr>
        </p:nvSpPr>
        <p:spPr>
          <a:xfrm>
            <a:off x="311700" y="1189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t>Detect mask from image code</a:t>
            </a:r>
            <a:endParaRPr sz="2100" dirty="0"/>
          </a:p>
        </p:txBody>
      </p:sp>
      <p:pic>
        <p:nvPicPr>
          <p:cNvPr id="4" name="Picture 3">
            <a:extLst>
              <a:ext uri="{FF2B5EF4-FFF2-40B4-BE49-F238E27FC236}">
                <a16:creationId xmlns:a16="http://schemas.microsoft.com/office/drawing/2014/main" id="{15544875-4946-C959-5C9A-F8186FC63F9D}"/>
              </a:ext>
            </a:extLst>
          </p:cNvPr>
          <p:cNvPicPr>
            <a:picLocks noChangeAspect="1"/>
          </p:cNvPicPr>
          <p:nvPr/>
        </p:nvPicPr>
        <p:blipFill rotWithShape="1">
          <a:blip r:embed="rId3"/>
          <a:srcRect l="1680" t="16975" r="13741"/>
          <a:stretch/>
        </p:blipFill>
        <p:spPr>
          <a:xfrm>
            <a:off x="704995" y="935340"/>
            <a:ext cx="7734010" cy="3804184"/>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8"/>
          <p:cNvSpPr txBox="1">
            <a:spLocks noGrp="1"/>
          </p:cNvSpPr>
          <p:nvPr>
            <p:ph type="title"/>
          </p:nvPr>
        </p:nvSpPr>
        <p:spPr>
          <a:xfrm>
            <a:off x="311700" y="1189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t>Detect mask from video stream code</a:t>
            </a:r>
            <a:endParaRPr sz="2100" dirty="0"/>
          </a:p>
        </p:txBody>
      </p:sp>
      <p:pic>
        <p:nvPicPr>
          <p:cNvPr id="6" name="Picture 5">
            <a:extLst>
              <a:ext uri="{FF2B5EF4-FFF2-40B4-BE49-F238E27FC236}">
                <a16:creationId xmlns:a16="http://schemas.microsoft.com/office/drawing/2014/main" id="{F0788CF6-B429-A5D5-DDA9-486F75BDFCE7}"/>
              </a:ext>
            </a:extLst>
          </p:cNvPr>
          <p:cNvPicPr>
            <a:picLocks noChangeAspect="1"/>
          </p:cNvPicPr>
          <p:nvPr/>
        </p:nvPicPr>
        <p:blipFill rotWithShape="1">
          <a:blip r:embed="rId3"/>
          <a:srcRect l="1450" t="16174" r="14504"/>
          <a:stretch/>
        </p:blipFill>
        <p:spPr>
          <a:xfrm>
            <a:off x="729426" y="823657"/>
            <a:ext cx="7685148" cy="38949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778350" y="697475"/>
            <a:ext cx="7990800" cy="50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t>AGENDA</a:t>
            </a:r>
            <a:endParaRPr u="sng" dirty="0"/>
          </a:p>
        </p:txBody>
      </p:sp>
      <p:sp>
        <p:nvSpPr>
          <p:cNvPr id="63" name="Google Shape;63;p14"/>
          <p:cNvSpPr txBox="1">
            <a:spLocks noGrp="1"/>
          </p:cNvSpPr>
          <p:nvPr>
            <p:ph type="body" idx="1"/>
          </p:nvPr>
        </p:nvSpPr>
        <p:spPr>
          <a:xfrm>
            <a:off x="644975" y="1362850"/>
            <a:ext cx="7833000" cy="33072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Char char="●"/>
            </a:pPr>
            <a:r>
              <a:rPr lang="en" sz="1400" dirty="0"/>
              <a:t>Abstract</a:t>
            </a:r>
          </a:p>
          <a:p>
            <a:pPr marL="457200" lvl="0" indent="-355600" algn="l" rtl="0">
              <a:spcBef>
                <a:spcPts val="0"/>
              </a:spcBef>
              <a:spcAft>
                <a:spcPts val="0"/>
              </a:spcAft>
              <a:buSzPts val="2000"/>
              <a:buChar char="●"/>
            </a:pPr>
            <a:r>
              <a:rPr lang="en" sz="1400" dirty="0"/>
              <a:t>Introduction</a:t>
            </a:r>
            <a:endParaRPr sz="1400" dirty="0"/>
          </a:p>
          <a:p>
            <a:pPr marL="457200" lvl="0" indent="-355600" algn="l" rtl="0">
              <a:spcBef>
                <a:spcPts val="0"/>
              </a:spcBef>
              <a:spcAft>
                <a:spcPts val="0"/>
              </a:spcAft>
              <a:buSzPts val="2000"/>
              <a:buChar char="●"/>
            </a:pPr>
            <a:r>
              <a:rPr lang="en" sz="1400" dirty="0"/>
              <a:t>Problem Definition</a:t>
            </a:r>
            <a:endParaRPr sz="1400" dirty="0"/>
          </a:p>
          <a:p>
            <a:pPr marL="457200" lvl="0" indent="-355600" algn="l" rtl="0">
              <a:spcBef>
                <a:spcPts val="0"/>
              </a:spcBef>
              <a:spcAft>
                <a:spcPts val="0"/>
              </a:spcAft>
              <a:buSzPts val="2000"/>
              <a:buChar char="●"/>
            </a:pPr>
            <a:r>
              <a:rPr lang="en" sz="1400" dirty="0"/>
              <a:t>Dataset</a:t>
            </a:r>
            <a:endParaRPr sz="1400" dirty="0"/>
          </a:p>
          <a:p>
            <a:pPr marL="457200" lvl="0" indent="-355600" algn="l" rtl="0">
              <a:spcBef>
                <a:spcPts val="0"/>
              </a:spcBef>
              <a:spcAft>
                <a:spcPts val="0"/>
              </a:spcAft>
              <a:buSzPts val="2000"/>
              <a:buChar char="●"/>
            </a:pPr>
            <a:r>
              <a:rPr lang="en" sz="1400" dirty="0"/>
              <a:t>TechStack/Frameworks used</a:t>
            </a:r>
            <a:endParaRPr sz="1400" dirty="0"/>
          </a:p>
          <a:p>
            <a:pPr marL="457200" lvl="0" indent="-355600" algn="l" rtl="0">
              <a:spcBef>
                <a:spcPts val="0"/>
              </a:spcBef>
              <a:spcAft>
                <a:spcPts val="0"/>
              </a:spcAft>
              <a:buSzPts val="2000"/>
              <a:buChar char="●"/>
            </a:pPr>
            <a:r>
              <a:rPr lang="en-IN" sz="1400" dirty="0"/>
              <a:t>Libraries Required</a:t>
            </a:r>
          </a:p>
          <a:p>
            <a:pPr marL="457200" lvl="0" indent="-355600" algn="l" rtl="0">
              <a:spcBef>
                <a:spcPts val="0"/>
              </a:spcBef>
              <a:spcAft>
                <a:spcPts val="0"/>
              </a:spcAft>
              <a:buSzPts val="2000"/>
              <a:buChar char="●"/>
            </a:pPr>
            <a:r>
              <a:rPr lang="en-IN" sz="1400" dirty="0"/>
              <a:t>Architecture and Design</a:t>
            </a:r>
          </a:p>
          <a:p>
            <a:pPr marL="457200" lvl="0" indent="-355600" algn="l" rtl="0">
              <a:spcBef>
                <a:spcPts val="0"/>
              </a:spcBef>
              <a:spcAft>
                <a:spcPts val="0"/>
              </a:spcAft>
              <a:buSzPts val="2000"/>
              <a:buChar char="●"/>
            </a:pPr>
            <a:r>
              <a:rPr lang="en-IN" sz="1400" dirty="0"/>
              <a:t>Codes</a:t>
            </a:r>
          </a:p>
          <a:p>
            <a:pPr marL="457200" lvl="0" indent="-355600" algn="l" rtl="0">
              <a:spcBef>
                <a:spcPts val="0"/>
              </a:spcBef>
              <a:spcAft>
                <a:spcPts val="0"/>
              </a:spcAft>
              <a:buSzPts val="2000"/>
              <a:buChar char="●"/>
            </a:pPr>
            <a:r>
              <a:rPr lang="en-IN" sz="1400" dirty="0"/>
              <a:t>Outputs</a:t>
            </a:r>
          </a:p>
          <a:p>
            <a:pPr marL="457200" lvl="0" indent="-355600" algn="l" rtl="0">
              <a:spcBef>
                <a:spcPts val="0"/>
              </a:spcBef>
              <a:spcAft>
                <a:spcPts val="0"/>
              </a:spcAft>
              <a:buSzPts val="2000"/>
              <a:buChar char="●"/>
            </a:pPr>
            <a:r>
              <a:rPr lang="en-IN" sz="1400" dirty="0" err="1"/>
              <a:t>Github</a:t>
            </a:r>
            <a:r>
              <a:rPr lang="en-IN" sz="1400" dirty="0"/>
              <a:t> </a:t>
            </a:r>
            <a:endParaRPr sz="1400" dirty="0"/>
          </a:p>
          <a:p>
            <a:pPr marL="457200" lvl="0" indent="-355600" algn="l" rtl="0">
              <a:spcBef>
                <a:spcPts val="0"/>
              </a:spcBef>
              <a:spcAft>
                <a:spcPts val="0"/>
              </a:spcAft>
              <a:buSzPts val="2000"/>
              <a:buChar char="●"/>
            </a:pPr>
            <a:r>
              <a:rPr lang="en" sz="1400" dirty="0"/>
              <a:t>Working</a:t>
            </a:r>
            <a:endParaRPr sz="1400" dirty="0"/>
          </a:p>
          <a:p>
            <a:pPr marL="457200" lvl="0" indent="-355600" algn="l" rtl="0">
              <a:spcBef>
                <a:spcPts val="0"/>
              </a:spcBef>
              <a:spcAft>
                <a:spcPts val="0"/>
              </a:spcAft>
              <a:buSzPts val="2000"/>
              <a:buChar char="●"/>
            </a:pPr>
            <a:r>
              <a:rPr lang="en" sz="1400" dirty="0"/>
              <a:t>Future Works</a:t>
            </a:r>
            <a:endParaRPr sz="1400" dirty="0"/>
          </a:p>
          <a:p>
            <a:pPr marL="457200" lvl="0" indent="-355600" algn="l" rtl="0">
              <a:spcBef>
                <a:spcPts val="0"/>
              </a:spcBef>
              <a:spcAft>
                <a:spcPts val="0"/>
              </a:spcAft>
              <a:buSzPts val="2000"/>
              <a:buChar char="●"/>
            </a:pPr>
            <a:r>
              <a:rPr lang="en" sz="1400" dirty="0"/>
              <a:t>References</a:t>
            </a:r>
            <a:endParaRPr sz="1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9"/>
          <p:cNvSpPr txBox="1">
            <a:spLocks noGrp="1"/>
          </p:cNvSpPr>
          <p:nvPr>
            <p:ph type="title"/>
          </p:nvPr>
        </p:nvSpPr>
        <p:spPr>
          <a:xfrm>
            <a:off x="311700" y="352706"/>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t>Input for detection from image </a:t>
            </a:r>
            <a:endParaRPr sz="2100" dirty="0"/>
          </a:p>
        </p:txBody>
      </p:sp>
      <p:pic>
        <p:nvPicPr>
          <p:cNvPr id="5122" name="Picture 2" descr="pic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0898" y="978265"/>
            <a:ext cx="6682204" cy="37587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9"/>
          <p:cNvSpPr txBox="1">
            <a:spLocks noGrp="1"/>
          </p:cNvSpPr>
          <p:nvPr>
            <p:ph type="title"/>
          </p:nvPr>
        </p:nvSpPr>
        <p:spPr>
          <a:xfrm>
            <a:off x="222253" y="263329"/>
            <a:ext cx="8520600" cy="572700"/>
          </a:xfrm>
          <a:prstGeom prst="rect">
            <a:avLst/>
          </a:prstGeom>
        </p:spPr>
        <p:txBody>
          <a:bodyPr spcFirstLastPara="1" wrap="square" lIns="91425" tIns="91425" rIns="91425" bIns="91425" anchor="t" anchorCtr="0">
            <a:noAutofit/>
          </a:bodyPr>
          <a:lstStyle/>
          <a:p>
            <a:pPr lvl="0" algn="ctr"/>
            <a:r>
              <a:rPr lang="en" sz="2100" dirty="0"/>
              <a:t>Output for detection from image </a:t>
            </a:r>
            <a:endParaRPr sz="21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1907" y="836029"/>
            <a:ext cx="6661292" cy="3746977"/>
          </a:xfrm>
          <a:prstGeom prst="rect">
            <a:avLst/>
          </a:prstGeom>
        </p:spPr>
      </p:pic>
    </p:spTree>
    <p:extLst>
      <p:ext uri="{BB962C8B-B14F-4D97-AF65-F5344CB8AC3E}">
        <p14:creationId xmlns:p14="http://schemas.microsoft.com/office/powerpoint/2010/main" val="14196638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9"/>
          <p:cNvSpPr txBox="1">
            <a:spLocks noGrp="1"/>
          </p:cNvSpPr>
          <p:nvPr>
            <p:ph type="title"/>
          </p:nvPr>
        </p:nvSpPr>
        <p:spPr>
          <a:xfrm>
            <a:off x="311700" y="245447"/>
            <a:ext cx="8520600" cy="572700"/>
          </a:xfrm>
          <a:prstGeom prst="rect">
            <a:avLst/>
          </a:prstGeom>
        </p:spPr>
        <p:txBody>
          <a:bodyPr spcFirstLastPara="1" wrap="square" lIns="91425" tIns="91425" rIns="91425" bIns="91425" anchor="t" anchorCtr="0">
            <a:noAutofit/>
          </a:bodyPr>
          <a:lstStyle/>
          <a:p>
            <a:pPr lvl="0" algn="ctr"/>
            <a:r>
              <a:rPr lang="en" sz="2100" dirty="0"/>
              <a:t>Outputs for detection from webcam </a:t>
            </a:r>
            <a:endParaRPr sz="21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067" y="879709"/>
            <a:ext cx="6733865" cy="3787799"/>
          </a:xfrm>
          <a:prstGeom prst="rect">
            <a:avLst/>
          </a:prstGeom>
        </p:spPr>
      </p:pic>
    </p:spTree>
    <p:extLst>
      <p:ext uri="{BB962C8B-B14F-4D97-AF65-F5344CB8AC3E}">
        <p14:creationId xmlns:p14="http://schemas.microsoft.com/office/powerpoint/2010/main" val="2686669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9"/>
          <p:cNvSpPr txBox="1">
            <a:spLocks noGrp="1"/>
          </p:cNvSpPr>
          <p:nvPr>
            <p:ph type="title"/>
          </p:nvPr>
        </p:nvSpPr>
        <p:spPr>
          <a:xfrm>
            <a:off x="311699" y="263330"/>
            <a:ext cx="8520600" cy="572700"/>
          </a:xfrm>
          <a:prstGeom prst="rect">
            <a:avLst/>
          </a:prstGeom>
        </p:spPr>
        <p:txBody>
          <a:bodyPr spcFirstLastPara="1" wrap="square" lIns="91425" tIns="91425" rIns="91425" bIns="91425" anchor="t" anchorCtr="0">
            <a:noAutofit/>
          </a:bodyPr>
          <a:lstStyle/>
          <a:p>
            <a:pPr lvl="0" algn="ctr"/>
            <a:r>
              <a:rPr lang="en" sz="2100" dirty="0"/>
              <a:t>Outputs for detection from webcam </a:t>
            </a:r>
            <a:endParaRPr sz="21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2802" y="836030"/>
            <a:ext cx="6678393" cy="3756596"/>
          </a:xfrm>
          <a:prstGeom prst="rect">
            <a:avLst/>
          </a:prstGeom>
        </p:spPr>
      </p:pic>
    </p:spTree>
    <p:extLst>
      <p:ext uri="{BB962C8B-B14F-4D97-AF65-F5344CB8AC3E}">
        <p14:creationId xmlns:p14="http://schemas.microsoft.com/office/powerpoint/2010/main" val="10099244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7636" y="149392"/>
            <a:ext cx="8520600" cy="572700"/>
          </a:xfrm>
        </p:spPr>
        <p:txBody>
          <a:bodyPr/>
          <a:lstStyle/>
          <a:p>
            <a:r>
              <a:rPr lang="en-IN" u="sng" dirty="0"/>
              <a:t>GitHub Link</a:t>
            </a:r>
            <a:endParaRPr lang="en-GB" u="sng" dirty="0"/>
          </a:p>
        </p:txBody>
      </p:sp>
      <p:sp>
        <p:nvSpPr>
          <p:cNvPr id="3" name="Text Placeholder 2"/>
          <p:cNvSpPr>
            <a:spLocks noGrp="1"/>
          </p:cNvSpPr>
          <p:nvPr>
            <p:ph type="body" idx="1"/>
          </p:nvPr>
        </p:nvSpPr>
        <p:spPr>
          <a:xfrm>
            <a:off x="287636" y="623086"/>
            <a:ext cx="8520600" cy="3416400"/>
          </a:xfrm>
        </p:spPr>
        <p:txBody>
          <a:bodyPr/>
          <a:lstStyle/>
          <a:p>
            <a:r>
              <a:rPr lang="en-GB" dirty="0">
                <a:solidFill>
                  <a:srgbClr val="0070C0"/>
                </a:solidFill>
              </a:rPr>
              <a:t>https://github.com/Vicky-kr-thakur/Face-Mask-Detection</a:t>
            </a:r>
          </a:p>
        </p:txBody>
      </p:sp>
      <p:pic>
        <p:nvPicPr>
          <p:cNvPr id="6" name="Picture 5">
            <a:extLst>
              <a:ext uri="{FF2B5EF4-FFF2-40B4-BE49-F238E27FC236}">
                <a16:creationId xmlns:a16="http://schemas.microsoft.com/office/drawing/2014/main" id="{3E1A0A81-E5CC-6B15-51B3-3E1863BAAAB0}"/>
              </a:ext>
            </a:extLst>
          </p:cNvPr>
          <p:cNvPicPr>
            <a:picLocks noChangeAspect="1"/>
          </p:cNvPicPr>
          <p:nvPr/>
        </p:nvPicPr>
        <p:blipFill rotWithShape="1">
          <a:blip r:embed="rId2"/>
          <a:srcRect l="1374" t="22202" r="14275" b="12194"/>
          <a:stretch/>
        </p:blipFill>
        <p:spPr>
          <a:xfrm>
            <a:off x="691402" y="1104014"/>
            <a:ext cx="7713068" cy="3621549"/>
          </a:xfrm>
          <a:prstGeom prst="rect">
            <a:avLst/>
          </a:prstGeom>
        </p:spPr>
      </p:pic>
    </p:spTree>
    <p:extLst>
      <p:ext uri="{BB962C8B-B14F-4D97-AF65-F5344CB8AC3E}">
        <p14:creationId xmlns:p14="http://schemas.microsoft.com/office/powerpoint/2010/main" val="13853832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WORKING</a:t>
            </a:r>
            <a:endParaRPr dirty="0"/>
          </a:p>
        </p:txBody>
      </p:sp>
      <p:sp>
        <p:nvSpPr>
          <p:cNvPr id="157" name="Google Shape;157;p30"/>
          <p:cNvSpPr txBox="1">
            <a:spLocks noGrp="1"/>
          </p:cNvSpPr>
          <p:nvPr>
            <p:ph type="body" idx="1"/>
          </p:nvPr>
        </p:nvSpPr>
        <p:spPr>
          <a:xfrm>
            <a:off x="263574" y="1196480"/>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Run command cd Face-Mask-Detection in terminal</a:t>
            </a:r>
            <a:endParaRPr dirty="0"/>
          </a:p>
          <a:p>
            <a:pPr lvl="0"/>
            <a:r>
              <a:rPr lang="en-US" dirty="0"/>
              <a:t>To detect face masks in an image type the following command in the terminal:</a:t>
            </a:r>
          </a:p>
          <a:p>
            <a:pPr marL="114300" lvl="0" indent="0">
              <a:buNone/>
            </a:pPr>
            <a:endParaRPr lang="en-GB" dirty="0"/>
          </a:p>
          <a:p>
            <a:pPr marL="114300" lvl="0" indent="0">
              <a:buNone/>
            </a:pPr>
            <a:r>
              <a:rPr lang="en-GB" sz="1600" i="1" dirty="0"/>
              <a:t>python detect_mask_image.py --image images/pic1.jpeg</a:t>
            </a:r>
          </a:p>
          <a:p>
            <a:pPr marL="114300" lvl="0" indent="0">
              <a:buNone/>
            </a:pPr>
            <a:endParaRPr lang="en-IN" sz="1600" i="1" dirty="0"/>
          </a:p>
          <a:p>
            <a:r>
              <a:rPr lang="en-US" dirty="0"/>
              <a:t>To detect face masks in real-time video streams type the following command in the terminal:</a:t>
            </a:r>
          </a:p>
          <a:p>
            <a:pPr marL="114300" indent="0">
              <a:buNone/>
            </a:pPr>
            <a:endParaRPr lang="en-US" sz="1600" i="1" dirty="0"/>
          </a:p>
          <a:p>
            <a:pPr marL="114300" indent="0">
              <a:buNone/>
            </a:pPr>
            <a:r>
              <a:rPr lang="en-GB" sz="1600" i="1" dirty="0"/>
              <a:t>python detect_mask_video.py </a:t>
            </a:r>
            <a:endParaRPr sz="1600" i="1"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1"/>
          <p:cNvSpPr txBox="1">
            <a:spLocks noGrp="1"/>
          </p:cNvSpPr>
          <p:nvPr>
            <p:ph type="title"/>
          </p:nvPr>
        </p:nvSpPr>
        <p:spPr>
          <a:xfrm>
            <a:off x="428578" y="916233"/>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FUTURE WORKS</a:t>
            </a:r>
            <a:endParaRPr dirty="0"/>
          </a:p>
        </p:txBody>
      </p:sp>
      <p:sp>
        <p:nvSpPr>
          <p:cNvPr id="163" name="Google Shape;163;p31"/>
          <p:cNvSpPr txBox="1">
            <a:spLocks noGrp="1"/>
          </p:cNvSpPr>
          <p:nvPr>
            <p:ph type="body" idx="1"/>
          </p:nvPr>
        </p:nvSpPr>
        <p:spPr>
          <a:xfrm>
            <a:off x="428578" y="1727100"/>
            <a:ext cx="8520600" cy="3416400"/>
          </a:xfrm>
          <a:prstGeom prst="rect">
            <a:avLst/>
          </a:prstGeom>
        </p:spPr>
        <p:txBody>
          <a:bodyPr spcFirstLastPara="1" wrap="square" lIns="91425" tIns="91425" rIns="91425" bIns="91425" anchor="t" anchorCtr="0">
            <a:noAutofit/>
          </a:bodyPr>
          <a:lstStyle/>
          <a:p>
            <a:pPr marL="0" lvl="0" indent="0">
              <a:spcAft>
                <a:spcPts val="1600"/>
              </a:spcAft>
              <a:buNone/>
            </a:pPr>
            <a:r>
              <a:rPr lang="en" dirty="0"/>
              <a:t>Our next phase of implementation will be the development of the </a:t>
            </a:r>
            <a:r>
              <a:rPr lang="en-US" dirty="0"/>
              <a:t>Face Mask Detector </a:t>
            </a:r>
            <a:r>
              <a:rPr lang="en-US" dirty="0" err="1"/>
              <a:t>webapp</a:t>
            </a:r>
            <a:r>
              <a:rPr lang="en-US" dirty="0"/>
              <a:t> using </a:t>
            </a:r>
            <a:r>
              <a:rPr lang="en-US" dirty="0" err="1"/>
              <a:t>Tensorflow</a:t>
            </a:r>
            <a:r>
              <a:rPr lang="en-US" dirty="0"/>
              <a:t> &amp; </a:t>
            </a:r>
            <a:r>
              <a:rPr lang="en-US" dirty="0" err="1"/>
              <a:t>Streamlit</a:t>
            </a:r>
            <a:r>
              <a:rPr lang="en-US" dirty="0"/>
              <a:t>. </a:t>
            </a:r>
            <a:r>
              <a:rPr lang="en" dirty="0"/>
              <a:t>This would make it easier for multiple users to access  this project and use this detection system from their Laptops or PCs.</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2"/>
          <p:cNvSpPr txBox="1">
            <a:spLocks noGrp="1"/>
          </p:cNvSpPr>
          <p:nvPr>
            <p:ph type="title"/>
          </p:nvPr>
        </p:nvSpPr>
        <p:spPr>
          <a:xfrm>
            <a:off x="500950" y="918350"/>
            <a:ext cx="7608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169" name="Google Shape;169;p32"/>
          <p:cNvSpPr txBox="1">
            <a:spLocks noGrp="1"/>
          </p:cNvSpPr>
          <p:nvPr>
            <p:ph type="body" idx="1"/>
          </p:nvPr>
        </p:nvSpPr>
        <p:spPr>
          <a:xfrm>
            <a:off x="500950" y="1727100"/>
            <a:ext cx="7850700" cy="3416400"/>
          </a:xfrm>
          <a:prstGeom prst="rect">
            <a:avLst/>
          </a:prstGeom>
        </p:spPr>
        <p:txBody>
          <a:bodyPr spcFirstLastPara="1" wrap="square" lIns="91425" tIns="91425" rIns="91425" bIns="91425" anchor="t" anchorCtr="0">
            <a:noAutofit/>
          </a:bodyPr>
          <a:lstStyle/>
          <a:p>
            <a:r>
              <a:rPr lang="en-GB" dirty="0"/>
              <a:t>[</a:t>
            </a:r>
            <a:r>
              <a:rPr lang="en-GB" dirty="0">
                <a:hlinkClick r:id="rId3"/>
              </a:rPr>
              <a:t>https://github.com/chandrikadeb7/Face-Mask-Detection</a:t>
            </a:r>
            <a:r>
              <a:rPr lang="en-GB" dirty="0"/>
              <a:t>)</a:t>
            </a:r>
          </a:p>
          <a:p>
            <a:r>
              <a:rPr lang="en-GB" dirty="0">
                <a:hlinkClick r:id="rId4"/>
              </a:rPr>
              <a:t>https://www.pyimagesearch.com/</a:t>
            </a:r>
            <a:endParaRPr lang="en-GB" dirty="0"/>
          </a:p>
          <a:p>
            <a:r>
              <a:rPr lang="en-GB" dirty="0">
                <a:hlinkClick r:id="rId5"/>
              </a:rPr>
              <a:t>https://www.tensorflow.org/tutorials/images/transfer_learning</a:t>
            </a:r>
            <a:endParaRPr lang="en-GB" dirty="0"/>
          </a:p>
          <a:p>
            <a:r>
              <a:rPr lang="en-GB" dirty="0">
                <a:hlinkClick r:id="rId6"/>
              </a:rPr>
              <a:t>https://ieeexplore.ieee.org/document/9342585</a:t>
            </a:r>
            <a:endParaRPr lang="en-GB"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u="sng" dirty="0"/>
              <a:t>Abstract</a:t>
            </a:r>
            <a:endParaRPr sz="2600" u="sng" dirty="0"/>
          </a:p>
        </p:txBody>
      </p:sp>
      <p:sp>
        <p:nvSpPr>
          <p:cNvPr id="69" name="Google Shape;69;p15"/>
          <p:cNvSpPr txBox="1">
            <a:spLocks noGrp="1"/>
          </p:cNvSpPr>
          <p:nvPr>
            <p:ph type="body" idx="1"/>
          </p:nvPr>
        </p:nvSpPr>
        <p:spPr>
          <a:xfrm>
            <a:off x="311700" y="1143925"/>
            <a:ext cx="8520600" cy="34164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US" dirty="0"/>
              <a:t>Face mask recognition has been growing rapidly after the spread of corona in the  last couple of years. It's been used in the areas of Law Enforcement, Security purposes and other commercials to prevent spreading of corona. Therefore a novel approach to perform face new line detection and face mask recognition was  proposed. </a:t>
            </a:r>
          </a:p>
          <a:p>
            <a:pPr marL="0" lvl="0" indent="0">
              <a:buClr>
                <a:schemeClr val="dk1"/>
              </a:buClr>
              <a:buSzPts val="1100"/>
              <a:buNone/>
            </a:pPr>
            <a:endParaRPr lang="en-US" dirty="0"/>
          </a:p>
          <a:p>
            <a:pPr marL="0" lvl="0" indent="0">
              <a:buClr>
                <a:schemeClr val="dk1"/>
              </a:buClr>
              <a:buSzPts val="1100"/>
              <a:buNone/>
            </a:pPr>
            <a:r>
              <a:rPr lang="en-US" dirty="0"/>
              <a:t>This proposed system is to classify face mask detection using COVID-19 precaution both in images and videos using convolution neural network. Extensive experimentation on the datasets and the performance evaluation of the proposed methods are exhibited.</a:t>
            </a:r>
            <a:endParaRPr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body" idx="1"/>
          </p:nvPr>
        </p:nvSpPr>
        <p:spPr>
          <a:xfrm>
            <a:off x="380452" y="645235"/>
            <a:ext cx="8520600" cy="4394278"/>
          </a:xfrm>
          <a:prstGeom prst="rect">
            <a:avLst/>
          </a:prstGeom>
        </p:spPr>
        <p:txBody>
          <a:bodyPr spcFirstLastPara="1" wrap="square" lIns="91425" tIns="91425" rIns="91425" bIns="91425" anchor="t" anchorCtr="0">
            <a:noAutofit/>
          </a:bodyPr>
          <a:lstStyle/>
          <a:p>
            <a:pPr marL="0" lvl="0" indent="0">
              <a:spcBef>
                <a:spcPts val="1600"/>
              </a:spcBef>
              <a:buClr>
                <a:schemeClr val="dk1"/>
              </a:buClr>
              <a:buSzPts val="1100"/>
              <a:buNone/>
            </a:pPr>
            <a:r>
              <a:rPr lang="en-US" dirty="0"/>
              <a:t>Further, we made a successful attempt to preserve inter and intra class variations of face mask detection using symbolic approach. We studied the different classifiers like Support Vector Machine and a Symbolic Classifier. The project is developed as a prototype to monitor temperature measurement and to detect mask for the people.</a:t>
            </a:r>
          </a:p>
          <a:p>
            <a:pPr marL="0" indent="0">
              <a:spcBef>
                <a:spcPts val="1600"/>
              </a:spcBef>
              <a:buClr>
                <a:schemeClr val="dk1"/>
              </a:buClr>
              <a:buSzPts val="1100"/>
              <a:buNone/>
            </a:pPr>
            <a:r>
              <a:rPr lang="en-IN" dirty="0"/>
              <a:t>We proposed continuous monitoring of the people's conditions and storing the people's data in the server using the Deep learning concept. To investigate the performance of the proposed </a:t>
            </a:r>
            <a:r>
              <a:rPr lang="en-IN" dirty="0" err="1"/>
              <a:t>method,extensive</a:t>
            </a:r>
            <a:r>
              <a:rPr lang="en-IN" dirty="0"/>
              <a:t> experimentation is conducted on 4000 various Images. We conducted experimentation under varying training and testing percentages and from the results, we could observe that the results obtained for the symbolic approach are better than the conventional approach.</a:t>
            </a:r>
            <a:endParaRPr lang="en-GB" dirty="0"/>
          </a:p>
          <a:p>
            <a:pPr marL="0" lvl="0" indent="0">
              <a:spcBef>
                <a:spcPts val="1600"/>
              </a:spcBef>
              <a:buClr>
                <a:schemeClr val="dk1"/>
              </a:buClr>
              <a:buSzPts val="1100"/>
              <a:buNone/>
            </a:pPr>
            <a:endParaRPr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3"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u="sng" dirty="0"/>
              <a:t>Introduction</a:t>
            </a:r>
            <a:endParaRPr sz="2600" u="sng" dirty="0"/>
          </a:p>
        </p:txBody>
      </p:sp>
      <p:sp>
        <p:nvSpPr>
          <p:cNvPr id="4" name="Google Shape;69;p15"/>
          <p:cNvSpPr txBox="1">
            <a:spLocks noGrp="1"/>
          </p:cNvSpPr>
          <p:nvPr>
            <p:ph type="body" idx="1"/>
          </p:nvPr>
        </p:nvSpPr>
        <p:spPr>
          <a:xfrm>
            <a:off x="311700" y="1143925"/>
            <a:ext cx="8520600" cy="34164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US" sz="1400" dirty="0"/>
              <a:t>The spread of COVID-19 is increasingly worrying for everyone in the world. This virus can be affected from human to human through the droplets and airborne. According to the instruction from WHO, to reduce the spread of COVID-19, every people need to wear face mask, do social distancing, evade the crowd area and also always maintain the immune system. Therefore, to protect each other, every person should wear the face mask properly when they are in outdoor. However, most of selfish people won’t wear the face mask properly with so many reasons.</a:t>
            </a:r>
          </a:p>
          <a:p>
            <a:pPr marL="0" lvl="0" indent="0">
              <a:buClr>
                <a:schemeClr val="dk1"/>
              </a:buClr>
              <a:buSzPts val="1100"/>
              <a:buNone/>
            </a:pPr>
            <a:endParaRPr lang="en-US" sz="1400" dirty="0"/>
          </a:p>
          <a:p>
            <a:pPr marL="0" lvl="0" indent="0">
              <a:buClr>
                <a:schemeClr val="dk1"/>
              </a:buClr>
              <a:buSzPts val="1100"/>
              <a:buNone/>
            </a:pPr>
            <a:r>
              <a:rPr lang="en-US" sz="1400" dirty="0"/>
              <a:t>To overcome this situation, a robust face mask detection needs to be developed. In order to detect a face mask, the object detection algorithm can be implemented. So we have developed a Face-Mask-Detection model doesn't use any morphed masked images dataset and the model is accurate. Owing to the use of MobileNetV2 architecture, it is computationally efficient, thus making it easier to deploy the model to embedded systems (Raspberry Pi, Google Coral, etc.).</a:t>
            </a:r>
          </a:p>
          <a:p>
            <a:pPr marL="0" lvl="0" indent="0">
              <a:buClr>
                <a:schemeClr val="dk1"/>
              </a:buClr>
              <a:buSzPts val="1100"/>
              <a:buNone/>
            </a:pPr>
            <a:endParaRPr lang="en-US" sz="1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311700" y="156000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u="sng" dirty="0"/>
              <a:t>PROBLEM DEFINITION</a:t>
            </a:r>
            <a:endParaRPr sz="3000" u="sng" dirty="0"/>
          </a:p>
        </p:txBody>
      </p:sp>
      <p:sp>
        <p:nvSpPr>
          <p:cNvPr id="86" name="Google Shape;86;p18"/>
          <p:cNvSpPr txBox="1">
            <a:spLocks noGrp="1"/>
          </p:cNvSpPr>
          <p:nvPr>
            <p:ph type="body" idx="1"/>
          </p:nvPr>
        </p:nvSpPr>
        <p:spPr>
          <a:xfrm>
            <a:off x="886200" y="2298275"/>
            <a:ext cx="7371600" cy="1671000"/>
          </a:xfrm>
          <a:prstGeom prst="rect">
            <a:avLst/>
          </a:prstGeom>
        </p:spPr>
        <p:txBody>
          <a:bodyPr spcFirstLastPara="1" wrap="square" lIns="91425" tIns="91425" rIns="91425" bIns="91425" anchor="t" anchorCtr="0">
            <a:noAutofit/>
          </a:bodyPr>
          <a:lstStyle/>
          <a:p>
            <a:pPr marL="0" indent="0" algn="ctr">
              <a:spcAft>
                <a:spcPts val="1600"/>
              </a:spcAft>
              <a:buNone/>
            </a:pPr>
            <a:r>
              <a:rPr lang="en" dirty="0"/>
              <a:t>To develop an AI model that can detect Face masks to </a:t>
            </a:r>
            <a:r>
              <a:rPr lang="en-US" dirty="0"/>
              <a:t>differentiate between those who wear a mask and not wear a mask.</a:t>
            </a:r>
          </a:p>
          <a:p>
            <a:pPr marL="0" lvl="0" indent="0" algn="ctr" rtl="0">
              <a:spcBef>
                <a:spcPts val="0"/>
              </a:spcBef>
              <a:spcAft>
                <a:spcPts val="1600"/>
              </a:spcAft>
              <a:buNone/>
            </a:pPr>
            <a:endParaRPr sz="21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t>Dataset</a:t>
            </a:r>
            <a:endParaRPr u="sng" dirty="0"/>
          </a:p>
        </p:txBody>
      </p:sp>
      <p:sp>
        <p:nvSpPr>
          <p:cNvPr id="92" name="Google Shape;92;p19"/>
          <p:cNvSpPr txBox="1">
            <a:spLocks noGrp="1"/>
          </p:cNvSpPr>
          <p:nvPr>
            <p:ph type="body" idx="1"/>
          </p:nvPr>
        </p:nvSpPr>
        <p:spPr>
          <a:xfrm>
            <a:off x="311700" y="1017725"/>
            <a:ext cx="8334300" cy="3559800"/>
          </a:xfrm>
          <a:prstGeom prst="rect">
            <a:avLst/>
          </a:prstGeom>
        </p:spPr>
        <p:txBody>
          <a:bodyPr spcFirstLastPara="1" wrap="square" lIns="91425" tIns="91425" rIns="91425" bIns="91425" anchor="t" anchorCtr="0">
            <a:noAutofit/>
          </a:bodyPr>
          <a:lstStyle/>
          <a:p>
            <a:pPr marL="114300" indent="0">
              <a:buNone/>
            </a:pPr>
            <a:r>
              <a:rPr lang="en-US" dirty="0"/>
              <a:t>This dataset consists of </a:t>
            </a:r>
            <a:r>
              <a:rPr lang="en-US" b="1" dirty="0"/>
              <a:t>4095 images</a:t>
            </a:r>
            <a:r>
              <a:rPr lang="en-US" dirty="0"/>
              <a:t> belonging to two classes:</a:t>
            </a:r>
          </a:p>
          <a:p>
            <a:pPr marL="114300" indent="0">
              <a:buNone/>
            </a:pPr>
            <a:endParaRPr lang="en-US" dirty="0"/>
          </a:p>
          <a:p>
            <a:r>
              <a:rPr lang="en-US" b="1" dirty="0" err="1"/>
              <a:t>with_mask</a:t>
            </a:r>
            <a:r>
              <a:rPr lang="en-US" b="1" dirty="0"/>
              <a:t>: 2165 images</a:t>
            </a:r>
            <a:endParaRPr lang="en-US" dirty="0"/>
          </a:p>
          <a:p>
            <a:r>
              <a:rPr lang="en-US" b="1" dirty="0" err="1"/>
              <a:t>without_mask</a:t>
            </a:r>
            <a:r>
              <a:rPr lang="en-US" b="1" dirty="0"/>
              <a:t>: 1930 images</a:t>
            </a:r>
          </a:p>
          <a:p>
            <a:endParaRPr lang="en-US" dirty="0"/>
          </a:p>
          <a:p>
            <a:pPr marL="114300" indent="0">
              <a:buNone/>
            </a:pPr>
            <a:r>
              <a:rPr lang="en-US" dirty="0"/>
              <a:t>The images used were real images of faces wearing masks. The images were collected from the following sources:</a:t>
            </a:r>
          </a:p>
          <a:p>
            <a:pPr marL="114300" indent="0">
              <a:buNone/>
            </a:pPr>
            <a:endParaRPr lang="en-US" dirty="0"/>
          </a:p>
          <a:p>
            <a:r>
              <a:rPr lang="en-US" b="1" dirty="0"/>
              <a:t>Bing Search API</a:t>
            </a:r>
            <a:r>
              <a:rPr lang="en-US" dirty="0"/>
              <a:t> </a:t>
            </a:r>
          </a:p>
          <a:p>
            <a:r>
              <a:rPr lang="en-US" b="1" dirty="0" err="1"/>
              <a:t>Kaggle</a:t>
            </a:r>
            <a:r>
              <a:rPr lang="en-US" b="1" dirty="0"/>
              <a:t> datasets</a:t>
            </a:r>
            <a:endParaRPr lang="en-US" dirty="0"/>
          </a:p>
          <a:p>
            <a:r>
              <a:rPr lang="en-US" b="1" dirty="0"/>
              <a:t>RMFD dataset</a:t>
            </a:r>
            <a:r>
              <a:rPr lang="en-US" dirty="0"/>
              <a: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426262"/>
            <a:ext cx="3999900" cy="4142613"/>
          </a:xfrm>
        </p:spPr>
        <p:txBody>
          <a:bodyPr/>
          <a:lstStyle/>
          <a:p>
            <a:r>
              <a:rPr lang="en-IN" dirty="0"/>
              <a:t>With Mask </a:t>
            </a:r>
            <a:endParaRPr lang="en-GB" dirty="0"/>
          </a:p>
        </p:txBody>
      </p:sp>
      <p:sp>
        <p:nvSpPr>
          <p:cNvPr id="4" name="Text Placeholder 3"/>
          <p:cNvSpPr>
            <a:spLocks noGrp="1"/>
          </p:cNvSpPr>
          <p:nvPr>
            <p:ph type="body" idx="2"/>
          </p:nvPr>
        </p:nvSpPr>
        <p:spPr>
          <a:xfrm>
            <a:off x="4832400" y="426262"/>
            <a:ext cx="3999900" cy="4142613"/>
          </a:xfrm>
        </p:spPr>
        <p:txBody>
          <a:bodyPr/>
          <a:lstStyle/>
          <a:p>
            <a:r>
              <a:rPr lang="en-IN" dirty="0"/>
              <a:t>Without Mask</a:t>
            </a:r>
            <a:endParaRPr lang="en-GB"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r="14909"/>
          <a:stretch/>
        </p:blipFill>
        <p:spPr>
          <a:xfrm>
            <a:off x="612679" y="1041904"/>
            <a:ext cx="3026682" cy="3472829"/>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b="6165"/>
          <a:stretch/>
        </p:blipFill>
        <p:spPr>
          <a:xfrm>
            <a:off x="5117838" y="1041904"/>
            <a:ext cx="3213627" cy="3526971"/>
          </a:xfrm>
          <a:prstGeom prst="rect">
            <a:avLst/>
          </a:prstGeom>
        </p:spPr>
      </p:pic>
    </p:spTree>
    <p:extLst>
      <p:ext uri="{BB962C8B-B14F-4D97-AF65-F5344CB8AC3E}">
        <p14:creationId xmlns:p14="http://schemas.microsoft.com/office/powerpoint/2010/main" val="2491338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u="sng" dirty="0" err="1"/>
              <a:t>TechStack</a:t>
            </a:r>
            <a:r>
              <a:rPr lang="en-IN" u="sng" dirty="0"/>
              <a:t>/Framework used</a:t>
            </a:r>
            <a:endParaRPr lang="en-GB" u="sng" dirty="0"/>
          </a:p>
        </p:txBody>
      </p:sp>
      <p:sp>
        <p:nvSpPr>
          <p:cNvPr id="3" name="Text Placeholder 2"/>
          <p:cNvSpPr>
            <a:spLocks noGrp="1"/>
          </p:cNvSpPr>
          <p:nvPr>
            <p:ph type="body" idx="1"/>
          </p:nvPr>
        </p:nvSpPr>
        <p:spPr/>
        <p:txBody>
          <a:bodyPr/>
          <a:lstStyle/>
          <a:p>
            <a:r>
              <a:rPr lang="en-GB" dirty="0" err="1"/>
              <a:t>OpenCV</a:t>
            </a:r>
            <a:endParaRPr lang="en-GB" dirty="0"/>
          </a:p>
          <a:p>
            <a:r>
              <a:rPr lang="en-GB" dirty="0" err="1"/>
              <a:t>Caffe</a:t>
            </a:r>
            <a:r>
              <a:rPr lang="en-GB" dirty="0"/>
              <a:t>-based face detector</a:t>
            </a:r>
          </a:p>
          <a:p>
            <a:r>
              <a:rPr lang="en-GB" dirty="0" err="1"/>
              <a:t>Keras</a:t>
            </a:r>
            <a:endParaRPr lang="en-GB" dirty="0"/>
          </a:p>
          <a:p>
            <a:r>
              <a:rPr lang="en-GB" dirty="0" err="1"/>
              <a:t>TensorFlow</a:t>
            </a:r>
            <a:endParaRPr lang="en-GB" dirty="0"/>
          </a:p>
          <a:p>
            <a:r>
              <a:rPr lang="en-GB" dirty="0"/>
              <a:t>MobileNetV2</a:t>
            </a:r>
          </a:p>
        </p:txBody>
      </p:sp>
    </p:spTree>
    <p:extLst>
      <p:ext uri="{BB962C8B-B14F-4D97-AF65-F5344CB8AC3E}">
        <p14:creationId xmlns:p14="http://schemas.microsoft.com/office/powerpoint/2010/main" val="5569339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9628</TotalTime>
  <Words>974</Words>
  <Application>Microsoft Office PowerPoint</Application>
  <PresentationFormat>On-screen Show (16:9)</PresentationFormat>
  <Paragraphs>108</Paragraphs>
  <Slides>27</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-apple-system</vt:lpstr>
      <vt:lpstr>Arial</vt:lpstr>
      <vt:lpstr>Lato</vt:lpstr>
      <vt:lpstr>Times New Roman</vt:lpstr>
      <vt:lpstr>ui-monospace</vt:lpstr>
      <vt:lpstr>Simple Light</vt:lpstr>
      <vt:lpstr>SCHOOL OF  COMPUTING DEPARTMENT OF COMPUTER SCIENCE &amp; ENGINEERING  18CSC305J Artificial Intelligence  6th SEMESTER MINI PROJECT FACE MASK DETECTION  </vt:lpstr>
      <vt:lpstr>AGENDA</vt:lpstr>
      <vt:lpstr>Abstract</vt:lpstr>
      <vt:lpstr>PowerPoint Presentation</vt:lpstr>
      <vt:lpstr>Introduction</vt:lpstr>
      <vt:lpstr>PROBLEM DEFINITION</vt:lpstr>
      <vt:lpstr>Dataset</vt:lpstr>
      <vt:lpstr>PowerPoint Presentation</vt:lpstr>
      <vt:lpstr>TechStack/Framework used</vt:lpstr>
      <vt:lpstr>Libraries Required</vt:lpstr>
      <vt:lpstr>Architecture and Design </vt:lpstr>
      <vt:lpstr>Phases and individual steps for building a COVID-19 face mask detector with computer vision and deep learning using Python, OpenCV, and TensorFlow/Keras.</vt:lpstr>
      <vt:lpstr>PowerPoint Presentation</vt:lpstr>
      <vt:lpstr>Model Training code</vt:lpstr>
      <vt:lpstr>Epochs for better accuracy</vt:lpstr>
      <vt:lpstr>Result of the Training </vt:lpstr>
      <vt:lpstr>Accuracy/Loss Training curve plot</vt:lpstr>
      <vt:lpstr>Detect mask from image code</vt:lpstr>
      <vt:lpstr>Detect mask from video stream code</vt:lpstr>
      <vt:lpstr>Input for detection from image </vt:lpstr>
      <vt:lpstr>Output for detection from image </vt:lpstr>
      <vt:lpstr>Outputs for detection from webcam </vt:lpstr>
      <vt:lpstr>Outputs for detection from webcam </vt:lpstr>
      <vt:lpstr>GitHub Link</vt:lpstr>
      <vt:lpstr>WORKING</vt:lpstr>
      <vt:lpstr>FUTURE WORKS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SCHOOL OF  COMPUTING DEPARTMENT OF COMPUTER SCIENCE &amp; ENGINEERING  18CSC305J -Artificial Intelligence  6th SEMESTER MINI PROJECT FACE MASK DETECTION</dc:title>
  <dc:creator>Ankita Kokkera</dc:creator>
  <cp:lastModifiedBy>Vicky Kumar Thakur</cp:lastModifiedBy>
  <cp:revision>15</cp:revision>
  <dcterms:modified xsi:type="dcterms:W3CDTF">2023-04-03T17:52:50Z</dcterms:modified>
</cp:coreProperties>
</file>